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71" r:id="rId5"/>
    <p:sldId id="437" r:id="rId6"/>
    <p:sldId id="422" r:id="rId7"/>
    <p:sldId id="423" r:id="rId8"/>
    <p:sldId id="424" r:id="rId9"/>
    <p:sldId id="425" r:id="rId10"/>
    <p:sldId id="426" r:id="rId11"/>
    <p:sldId id="427" r:id="rId12"/>
    <p:sldId id="428" r:id="rId13"/>
    <p:sldId id="429" r:id="rId14"/>
    <p:sldId id="430" r:id="rId15"/>
    <p:sldId id="439" r:id="rId16"/>
    <p:sldId id="440" r:id="rId17"/>
    <p:sldId id="441" r:id="rId18"/>
    <p:sldId id="421" r:id="rId19"/>
    <p:sldId id="43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EF7B7A-669E-ABA4-3CA3-291D8D01C51B}" name="Simpson, Natalie D." initials="SND" userId="S::nsi224@uky.edu::59a7044a-b53e-45c8-aa6e-97073365096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hotwell, Christian" initials="SC" lastIdx="5" clrIdx="0">
    <p:extLst>
      <p:ext uri="{19B8F6BF-5375-455C-9EA6-DF929625EA0E}">
        <p15:presenceInfo xmlns:p15="http://schemas.microsoft.com/office/powerpoint/2012/main" userId="S-1-5-21-436374069-1454471165-682003330-35557" providerId="AD"/>
      </p:ext>
    </p:extLst>
  </p:cmAuthor>
  <p:cmAuthor id="2" name="Back, Ty" initials="BT" lastIdx="4" clrIdx="1">
    <p:extLst>
      <p:ext uri="{19B8F6BF-5375-455C-9EA6-DF929625EA0E}">
        <p15:presenceInfo xmlns:p15="http://schemas.microsoft.com/office/powerpoint/2012/main" userId="S-1-5-21-436374069-1454471165-682003330-908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A7351C-FB4D-49F0-B326-FAFC358FD6FD}" v="1" dt="2022-12-01T23:40:45.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83" autoAdjust="0"/>
  </p:normalViewPr>
  <p:slideViewPr>
    <p:cSldViewPr snapToGrid="0">
      <p:cViewPr varScale="1">
        <p:scale>
          <a:sx n="70" d="100"/>
          <a:sy n="70" d="100"/>
        </p:scale>
        <p:origin x="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DB2F6-5956-48B7-808A-60982793FCEE}" type="datetimeFigureOut">
              <a:rPr lang="en-US" smtClean="0"/>
              <a:t>1/5/2023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A51985-92B4-4D2B-BF19-D44400593D44}" type="slidenum">
              <a:rPr lang="en-US" smtClean="0"/>
              <a:t>‹#›</a:t>
            </a:fld>
            <a:endParaRPr lang="en-US" dirty="0"/>
          </a:p>
        </p:txBody>
      </p:sp>
    </p:spTree>
    <p:extLst>
      <p:ext uri="{BB962C8B-B14F-4D97-AF65-F5344CB8AC3E}">
        <p14:creationId xmlns:p14="http://schemas.microsoft.com/office/powerpoint/2010/main" val="4234738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1000"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C9316-7F60-1A4E-8E44-8FCCF85FB7F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6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1000"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C9316-7F60-1A4E-8E44-8FCCF85FB7F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4327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Footer Placeholder 3">
            <a:extLst>
              <a:ext uri="{FF2B5EF4-FFF2-40B4-BE49-F238E27FC236}">
                <a16:creationId xmlns:a16="http://schemas.microsoft.com/office/drawing/2014/main" id="{4BFE0951-F2E4-4A57-8039-788E16D948AA}"/>
              </a:ext>
            </a:extLst>
          </p:cNvPr>
          <p:cNvSpPr>
            <a:spLocks noGrp="1"/>
          </p:cNvSpPr>
          <p:nvPr>
            <p:ph type="ftr" sz="quarter" idx="3"/>
          </p:nvPr>
        </p:nvSpPr>
        <p:spPr>
          <a:xfrm>
            <a:off x="4489403" y="6276078"/>
            <a:ext cx="3216275" cy="365125"/>
          </a:xfrm>
          <a:prstGeom prst="rect">
            <a:avLst/>
          </a:prstGeom>
        </p:spPr>
        <p:txBody>
          <a:bodyPr/>
          <a:lstStyle>
            <a:lvl1pPr>
              <a:defRPr>
                <a:solidFill>
                  <a:schemeClr val="bg1"/>
                </a:solidFill>
              </a:defRPr>
            </a:lvl1pPr>
          </a:lstStyle>
          <a:p>
            <a:pPr algn="ctr"/>
            <a:r>
              <a:rPr lang="en-US" dirty="0"/>
              <a:t>Extension Business Operations</a:t>
            </a:r>
          </a:p>
        </p:txBody>
      </p:sp>
    </p:spTree>
    <p:extLst>
      <p:ext uri="{BB962C8B-B14F-4D97-AF65-F5344CB8AC3E}">
        <p14:creationId xmlns:p14="http://schemas.microsoft.com/office/powerpoint/2010/main" val="251202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14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12648" y="1371600"/>
            <a:ext cx="10972800" cy="4525963"/>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3">
            <a:extLst>
              <a:ext uri="{FF2B5EF4-FFF2-40B4-BE49-F238E27FC236}">
                <a16:creationId xmlns:a16="http://schemas.microsoft.com/office/drawing/2014/main" id="{4BFE0951-F2E4-4A57-8039-788E16D948AA}"/>
              </a:ext>
            </a:extLst>
          </p:cNvPr>
          <p:cNvSpPr>
            <a:spLocks noGrp="1"/>
          </p:cNvSpPr>
          <p:nvPr>
            <p:ph type="ftr" sz="quarter" idx="3"/>
          </p:nvPr>
        </p:nvSpPr>
        <p:spPr>
          <a:xfrm>
            <a:off x="4487862" y="6276927"/>
            <a:ext cx="3216275" cy="365125"/>
          </a:xfrm>
          <a:prstGeom prst="rect">
            <a:avLst/>
          </a:prstGeom>
        </p:spPr>
        <p:txBody>
          <a:bodyPr/>
          <a:lstStyle>
            <a:lvl1pPr>
              <a:defRPr>
                <a:solidFill>
                  <a:schemeClr val="bg1"/>
                </a:solidFill>
              </a:defRPr>
            </a:lvl1pPr>
          </a:lstStyle>
          <a:p>
            <a:pPr algn="ctr"/>
            <a:r>
              <a:rPr lang="en-US" dirty="0"/>
              <a:t>Extension Business Operations</a:t>
            </a:r>
          </a:p>
        </p:txBody>
      </p:sp>
    </p:spTree>
    <p:extLst>
      <p:ext uri="{BB962C8B-B14F-4D97-AF65-F5344CB8AC3E}">
        <p14:creationId xmlns:p14="http://schemas.microsoft.com/office/powerpoint/2010/main" val="393905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14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3716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3">
            <a:extLst>
              <a:ext uri="{FF2B5EF4-FFF2-40B4-BE49-F238E27FC236}">
                <a16:creationId xmlns:a16="http://schemas.microsoft.com/office/drawing/2014/main" id="{4BFE0951-F2E4-4A57-8039-788E16D948AA}"/>
              </a:ext>
            </a:extLst>
          </p:cNvPr>
          <p:cNvSpPr>
            <a:spLocks noGrp="1"/>
          </p:cNvSpPr>
          <p:nvPr>
            <p:ph type="ftr" sz="quarter" idx="3"/>
          </p:nvPr>
        </p:nvSpPr>
        <p:spPr>
          <a:xfrm>
            <a:off x="4487862" y="6278792"/>
            <a:ext cx="3216275" cy="365125"/>
          </a:xfrm>
          <a:prstGeom prst="rect">
            <a:avLst/>
          </a:prstGeom>
        </p:spPr>
        <p:txBody>
          <a:bodyPr/>
          <a:lstStyle>
            <a:lvl1pPr>
              <a:defRPr>
                <a:solidFill>
                  <a:schemeClr val="bg1"/>
                </a:solidFill>
              </a:defRPr>
            </a:lvl1pPr>
          </a:lstStyle>
          <a:p>
            <a:pPr algn="ctr"/>
            <a:r>
              <a:rPr lang="en-US" dirty="0"/>
              <a:t>Extension Business Operations</a:t>
            </a:r>
          </a:p>
        </p:txBody>
      </p:sp>
    </p:spTree>
    <p:extLst>
      <p:ext uri="{BB962C8B-B14F-4D97-AF65-F5344CB8AC3E}">
        <p14:creationId xmlns:p14="http://schemas.microsoft.com/office/powerpoint/2010/main" val="379766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4BFE0951-F2E4-4A57-8039-788E16D948AA}"/>
              </a:ext>
            </a:extLst>
          </p:cNvPr>
          <p:cNvSpPr>
            <a:spLocks noGrp="1"/>
          </p:cNvSpPr>
          <p:nvPr>
            <p:ph type="ftr" sz="quarter" idx="3"/>
          </p:nvPr>
        </p:nvSpPr>
        <p:spPr>
          <a:xfrm>
            <a:off x="4487862" y="6276080"/>
            <a:ext cx="3216275" cy="365125"/>
          </a:xfrm>
          <a:prstGeom prst="rect">
            <a:avLst/>
          </a:prstGeom>
        </p:spPr>
        <p:txBody>
          <a:bodyPr/>
          <a:lstStyle>
            <a:lvl1pPr>
              <a:defRPr>
                <a:solidFill>
                  <a:schemeClr val="bg1"/>
                </a:solidFill>
              </a:defRPr>
            </a:lvl1pPr>
          </a:lstStyle>
          <a:p>
            <a:pPr algn="ctr"/>
            <a:r>
              <a:rPr lang="en-US" dirty="0"/>
              <a:t>Extension Business Operations</a:t>
            </a:r>
          </a:p>
        </p:txBody>
      </p:sp>
      <p:sp>
        <p:nvSpPr>
          <p:cNvPr id="4" name="Title 1"/>
          <p:cNvSpPr>
            <a:spLocks noGrp="1"/>
          </p:cNvSpPr>
          <p:nvPr>
            <p:ph type="title"/>
          </p:nvPr>
        </p:nvSpPr>
        <p:spPr>
          <a:xfrm>
            <a:off x="609600" y="274638"/>
            <a:ext cx="10972800" cy="914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89560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744717"/>
          </a:xfrm>
          <a:prstGeom prst="rect">
            <a:avLst/>
          </a:prstGeom>
        </p:spPr>
        <p:txBody>
          <a:bodyPr anchor="t"/>
          <a:lstStyle>
            <a:lvl1pPr algn="l">
              <a:defRPr sz="2400" b="1"/>
            </a:lvl1pPr>
          </a:lstStyle>
          <a:p>
            <a:r>
              <a:rPr lang="en-US" dirty="0"/>
              <a:t>Click to edit Master title style</a:t>
            </a:r>
          </a:p>
        </p:txBody>
      </p:sp>
      <p:sp>
        <p:nvSpPr>
          <p:cNvPr id="3" name="Content Placeholder 2"/>
          <p:cNvSpPr>
            <a:spLocks noGrp="1"/>
          </p:cNvSpPr>
          <p:nvPr>
            <p:ph idx="1"/>
          </p:nvPr>
        </p:nvSpPr>
        <p:spPr>
          <a:xfrm>
            <a:off x="4766733"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2" y="1017767"/>
            <a:ext cx="4011084" cy="5108399"/>
          </a:xfrm>
          <a:prstGeom prst="rect">
            <a:avLst/>
          </a:prstGeom>
        </p:spPr>
        <p:txBody>
          <a:bodyPr/>
          <a:lstStyle>
            <a:lvl1pPr marL="0" indent="0">
              <a:buNone/>
              <a:defRPr sz="20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8" name="Footer Placeholder 3">
            <a:extLst>
              <a:ext uri="{FF2B5EF4-FFF2-40B4-BE49-F238E27FC236}">
                <a16:creationId xmlns:a16="http://schemas.microsoft.com/office/drawing/2014/main" id="{4BFE0951-F2E4-4A57-8039-788E16D948AA}"/>
              </a:ext>
            </a:extLst>
          </p:cNvPr>
          <p:cNvSpPr>
            <a:spLocks noGrp="1"/>
          </p:cNvSpPr>
          <p:nvPr>
            <p:ph type="ftr" sz="quarter" idx="3"/>
          </p:nvPr>
        </p:nvSpPr>
        <p:spPr>
          <a:xfrm>
            <a:off x="4489401" y="6276080"/>
            <a:ext cx="3216275" cy="365125"/>
          </a:xfrm>
          <a:prstGeom prst="rect">
            <a:avLst/>
          </a:prstGeom>
        </p:spPr>
        <p:txBody>
          <a:bodyPr/>
          <a:lstStyle>
            <a:lvl1pPr>
              <a:defRPr>
                <a:solidFill>
                  <a:schemeClr val="bg1"/>
                </a:solidFill>
              </a:defRPr>
            </a:lvl1pPr>
          </a:lstStyle>
          <a:p>
            <a:pPr algn="ctr"/>
            <a:r>
              <a:rPr lang="en-US" dirty="0"/>
              <a:t>Extension Business Operations</a:t>
            </a:r>
          </a:p>
        </p:txBody>
      </p:sp>
    </p:spTree>
    <p:extLst>
      <p:ext uri="{BB962C8B-B14F-4D97-AF65-F5344CB8AC3E}">
        <p14:creationId xmlns:p14="http://schemas.microsoft.com/office/powerpoint/2010/main" val="1300448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8468D"/>
            </a:gs>
            <a:gs pos="16000">
              <a:schemeClr val="bg1"/>
            </a:gs>
          </a:gsLst>
          <a:lin ang="16200000" scaled="1"/>
          <a:tileRect/>
        </a:gra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32229" y="6271986"/>
            <a:ext cx="2723868" cy="393826"/>
          </a:xfrm>
          <a:prstGeom prst="rect">
            <a:avLst/>
          </a:prstGeom>
        </p:spPr>
      </p:pic>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401515" y="6273818"/>
            <a:ext cx="2311515" cy="391994"/>
          </a:xfrm>
          <a:prstGeom prst="rect">
            <a:avLst/>
          </a:prstGeom>
        </p:spPr>
      </p:pic>
      <p:sp>
        <p:nvSpPr>
          <p:cNvPr id="6" name="Footer Placeholder 3">
            <a:extLst>
              <a:ext uri="{FF2B5EF4-FFF2-40B4-BE49-F238E27FC236}">
                <a16:creationId xmlns:a16="http://schemas.microsoft.com/office/drawing/2014/main" id="{4BFE0951-F2E4-4A57-8039-788E16D948AA}"/>
              </a:ext>
            </a:extLst>
          </p:cNvPr>
          <p:cNvSpPr>
            <a:spLocks noGrp="1"/>
          </p:cNvSpPr>
          <p:nvPr>
            <p:ph type="ftr" sz="quarter" idx="3"/>
          </p:nvPr>
        </p:nvSpPr>
        <p:spPr>
          <a:xfrm>
            <a:off x="4491153" y="6271986"/>
            <a:ext cx="3216275" cy="365125"/>
          </a:xfrm>
          <a:prstGeom prst="rect">
            <a:avLst/>
          </a:prstGeom>
        </p:spPr>
        <p:txBody>
          <a:bodyPr/>
          <a:lstStyle>
            <a:lvl1pPr>
              <a:defRPr>
                <a:solidFill>
                  <a:schemeClr val="bg1"/>
                </a:solidFill>
              </a:defRPr>
            </a:lvl1pPr>
          </a:lstStyle>
          <a:p>
            <a:pPr algn="ctr"/>
            <a:r>
              <a:rPr lang="en-US" dirty="0"/>
              <a:t>Extension Business Operations</a:t>
            </a:r>
          </a:p>
        </p:txBody>
      </p:sp>
    </p:spTree>
    <p:extLst>
      <p:ext uri="{BB962C8B-B14F-4D97-AF65-F5344CB8AC3E}">
        <p14:creationId xmlns:p14="http://schemas.microsoft.com/office/powerpoint/2010/main" val="2512991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3" r:id="rId4"/>
    <p:sldLayoutId id="2147483665" r:id="rId5"/>
  </p:sldLayoutIdLst>
  <p:hf sldNum="0" hd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afebusinesscenter.ca.uky.edu/equipment" TargetMode="External"/><Relationship Id="rId2" Type="http://schemas.openxmlformats.org/officeDocument/2006/relationships/hyperlink" Target="http://www.uky.edu/ufs/sites/www.uky.edu.ufs/files/bpm/E-12-3.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18468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603D42-F34B-4726-9D72-768D7A77B29C}"/>
              </a:ext>
            </a:extLst>
          </p:cNvPr>
          <p:cNvSpPr txBox="1"/>
          <p:nvPr/>
        </p:nvSpPr>
        <p:spPr>
          <a:xfrm>
            <a:off x="0" y="534443"/>
            <a:ext cx="12146145"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Equipment Inventory</a:t>
            </a:r>
          </a:p>
        </p:txBody>
      </p:sp>
      <p:pic>
        <p:nvPicPr>
          <p:cNvPr id="4" name="Picture 3">
            <a:extLst>
              <a:ext uri="{FF2B5EF4-FFF2-40B4-BE49-F238E27FC236}">
                <a16:creationId xmlns:a16="http://schemas.microsoft.com/office/drawing/2014/main" id="{6CCD9BDA-5B14-4561-84D3-7440167A00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6442" y="2619545"/>
            <a:ext cx="7513259" cy="1274124"/>
          </a:xfrm>
          <a:prstGeom prst="rect">
            <a:avLst/>
          </a:prstGeom>
        </p:spPr>
      </p:pic>
      <p:sp>
        <p:nvSpPr>
          <p:cNvPr id="5" name="Footer Placeholder 3">
            <a:extLst>
              <a:ext uri="{FF2B5EF4-FFF2-40B4-BE49-F238E27FC236}">
                <a16:creationId xmlns:a16="http://schemas.microsoft.com/office/drawing/2014/main" id="{780DE6E2-9E3E-4136-B117-1EB5B7C92543}"/>
              </a:ext>
            </a:extLst>
          </p:cNvPr>
          <p:cNvSpPr>
            <a:spLocks noGrp="1"/>
          </p:cNvSpPr>
          <p:nvPr>
            <p:ph type="ftr" sz="quarter" idx="3"/>
          </p:nvPr>
        </p:nvSpPr>
        <p:spPr>
          <a:xfrm>
            <a:off x="2921685" y="4870775"/>
            <a:ext cx="6302772" cy="1624808"/>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white"/>
                </a:solidFill>
                <a:effectLst/>
                <a:uLnTx/>
                <a:uFillTx/>
                <a:latin typeface="Franklin Gothic Book" panose="020B0503020102020204"/>
                <a:ea typeface="+mn-ea"/>
                <a:cs typeface="+mn-cs"/>
              </a:rPr>
              <a:t>Extension Business Operations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Franklin Gothic Book" panose="020B0503020102020204"/>
              </a:rPr>
              <a:t>Rebecca Amsler, Director for Extension Business Operations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Franklin Gothic Book" panose="020B0503020102020204"/>
              </a:rPr>
              <a:t>Ryan Martin, College Business Analyst Lead (Central)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Franklin Gothic Book" panose="020B0503020102020204"/>
              </a:rPr>
              <a:t>Lindsay Poore, Fiscal Compliance Officer (</a:t>
            </a:r>
            <a:r>
              <a:rPr lang="en-US" sz="1600" dirty="0">
                <a:solidFill>
                  <a:prstClr val="white"/>
                </a:solidFill>
                <a:latin typeface="Franklin Gothic Book" panose="020B0503020102020204"/>
              </a:rPr>
              <a:t>Eastern)</a:t>
            </a:r>
            <a:endParaRPr kumimoji="0" lang="en-US" sz="1600" b="0" i="0" u="none" strike="noStrike" kern="1200" cap="none" spc="0" normalizeH="0" baseline="0" noProof="0" dirty="0">
              <a:ln>
                <a:noFill/>
              </a:ln>
              <a:solidFill>
                <a:prstClr val="white"/>
              </a:solidFill>
              <a:effectLst/>
              <a:uLnTx/>
              <a:uFillTx/>
              <a:latin typeface="Franklin Gothic Book" panose="020B050302010202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Franklin Gothic Book" panose="020B0503020102020204"/>
              </a:rPr>
              <a:t>Zach Waller, Fiscal Compliance Officer (Western)</a:t>
            </a:r>
            <a:endParaRPr kumimoji="0" lang="en-US" sz="1600" b="0" i="0" u="none" strike="noStrike" kern="1200" cap="none" spc="0" normalizeH="0" baseline="0" noProof="0" dirty="0">
              <a:ln>
                <a:noFill/>
              </a:ln>
              <a:solidFill>
                <a:prstClr val="white"/>
              </a:solidFill>
              <a:effectLst/>
              <a:uLnTx/>
              <a:uFillTx/>
              <a:latin typeface="Franklin Gothic Book" panose="020B0503020102020204"/>
            </a:endParaRPr>
          </a:p>
        </p:txBody>
      </p:sp>
      <p:sp>
        <p:nvSpPr>
          <p:cNvPr id="3" name="TextBox 2">
            <a:extLst>
              <a:ext uri="{FF2B5EF4-FFF2-40B4-BE49-F238E27FC236}">
                <a16:creationId xmlns:a16="http://schemas.microsoft.com/office/drawing/2014/main" id="{4E4B8AE3-4B7D-6D7E-FD92-F037C4C72BEF}"/>
              </a:ext>
            </a:extLst>
          </p:cNvPr>
          <p:cNvSpPr txBox="1"/>
          <p:nvPr/>
        </p:nvSpPr>
        <p:spPr>
          <a:xfrm>
            <a:off x="10420350" y="6219825"/>
            <a:ext cx="1504950" cy="276999"/>
          </a:xfrm>
          <a:prstGeom prst="rect">
            <a:avLst/>
          </a:prstGeom>
          <a:noFill/>
        </p:spPr>
        <p:txBody>
          <a:bodyPr wrap="square" rtlCol="0">
            <a:spAutoFit/>
          </a:bodyPr>
          <a:lstStyle/>
          <a:p>
            <a:r>
              <a:rPr lang="en-US" sz="1200" dirty="0">
                <a:solidFill>
                  <a:schemeClr val="bg1"/>
                </a:solidFill>
              </a:rPr>
              <a:t>Updated 1/2023</a:t>
            </a:r>
          </a:p>
        </p:txBody>
      </p:sp>
    </p:spTree>
    <p:extLst>
      <p:ext uri="{BB962C8B-B14F-4D97-AF65-F5344CB8AC3E}">
        <p14:creationId xmlns:p14="http://schemas.microsoft.com/office/powerpoint/2010/main" val="2084347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Inventory Verification</a:t>
            </a:r>
          </a:p>
        </p:txBody>
      </p:sp>
      <p:sp>
        <p:nvSpPr>
          <p:cNvPr id="3" name="Content Placeholder 2"/>
          <p:cNvSpPr>
            <a:spLocks noGrp="1"/>
          </p:cNvSpPr>
          <p:nvPr>
            <p:ph idx="1"/>
          </p:nvPr>
        </p:nvSpPr>
        <p:spPr/>
        <p:txBody>
          <a:bodyPr/>
          <a:lstStyle/>
          <a:p>
            <a:r>
              <a:rPr lang="en-US" dirty="0"/>
              <a:t>In accordance with University policy and Commonwealth of Kentucky regulations, </a:t>
            </a:r>
            <a:r>
              <a:rPr lang="en-US" b="1" u="sng" dirty="0">
                <a:solidFill>
                  <a:srgbClr val="FF0000"/>
                </a:solidFill>
              </a:rPr>
              <a:t>all capital equipment must be physically counted annually</a:t>
            </a:r>
            <a:r>
              <a:rPr lang="en-US" dirty="0"/>
              <a:t>.</a:t>
            </a:r>
          </a:p>
          <a:p>
            <a:r>
              <a:rPr lang="en-US" dirty="0"/>
              <a:t>Each office is responsible for completing its inventory.</a:t>
            </a:r>
          </a:p>
          <a:p>
            <a:r>
              <a:rPr lang="en-US" dirty="0"/>
              <a:t>All pertinent inventory lists </a:t>
            </a:r>
            <a:r>
              <a:rPr lang="en-US" b="1" u="sng" dirty="0">
                <a:solidFill>
                  <a:srgbClr val="FF0000"/>
                </a:solidFill>
              </a:rPr>
              <a:t>must be verified and documented</a:t>
            </a:r>
            <a:r>
              <a:rPr lang="en-US" dirty="0"/>
              <a:t>.</a:t>
            </a:r>
          </a:p>
          <a:p>
            <a:r>
              <a:rPr lang="en-US" dirty="0"/>
              <a:t>EBO will be preparing a standardized process/procedure for equipment inventories and verification of same.</a:t>
            </a:r>
          </a:p>
          <a:p>
            <a:pPr marL="457188" lvl="1" indent="0">
              <a:buNone/>
            </a:pPr>
            <a:endParaRPr lang="en-US" dirty="0"/>
          </a:p>
        </p:txBody>
      </p:sp>
      <p:sp>
        <p:nvSpPr>
          <p:cNvPr id="4" name="Footer Placeholder 3"/>
          <p:cNvSpPr>
            <a:spLocks noGrp="1"/>
          </p:cNvSpPr>
          <p:nvPr>
            <p:ph type="ftr" sz="quarter" idx="3"/>
          </p:nvPr>
        </p:nvSpPr>
        <p:spPr/>
        <p:txBody>
          <a:bodyPr/>
          <a:lstStyle/>
          <a:p>
            <a:pPr algn="ctr"/>
            <a:r>
              <a:rPr lang="en-US" dirty="0"/>
              <a:t>Extension Business Operations</a:t>
            </a:r>
          </a:p>
        </p:txBody>
      </p:sp>
    </p:spTree>
    <p:extLst>
      <p:ext uri="{BB962C8B-B14F-4D97-AF65-F5344CB8AC3E}">
        <p14:creationId xmlns:p14="http://schemas.microsoft.com/office/powerpoint/2010/main" val="184261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Inventory Verification</a:t>
            </a:r>
          </a:p>
        </p:txBody>
      </p:sp>
      <p:sp>
        <p:nvSpPr>
          <p:cNvPr id="3" name="Content Placeholder 2"/>
          <p:cNvSpPr>
            <a:spLocks noGrp="1"/>
          </p:cNvSpPr>
          <p:nvPr>
            <p:ph idx="1"/>
          </p:nvPr>
        </p:nvSpPr>
        <p:spPr/>
        <p:txBody>
          <a:bodyPr/>
          <a:lstStyle/>
          <a:p>
            <a:r>
              <a:rPr lang="en-US" dirty="0"/>
              <a:t>Equipment Inventory List Guidelines:</a:t>
            </a:r>
          </a:p>
          <a:p>
            <a:pPr lvl="1"/>
            <a:r>
              <a:rPr lang="en-US" sz="2000" dirty="0"/>
              <a:t>Equipment ID number (e.g. tag #)</a:t>
            </a:r>
          </a:p>
          <a:p>
            <a:pPr lvl="1"/>
            <a:r>
              <a:rPr lang="en-US" sz="2000" dirty="0"/>
              <a:t>Description</a:t>
            </a:r>
          </a:p>
          <a:p>
            <a:pPr lvl="1"/>
            <a:r>
              <a:rPr lang="en-US" sz="2000" dirty="0"/>
              <a:t>Serial number (if applicable)</a:t>
            </a:r>
          </a:p>
          <a:p>
            <a:pPr lvl="1"/>
            <a:r>
              <a:rPr lang="en-US" sz="2000" dirty="0"/>
              <a:t>Quantity</a:t>
            </a:r>
          </a:p>
          <a:p>
            <a:pPr lvl="1"/>
            <a:r>
              <a:rPr lang="en-US" sz="2000" dirty="0"/>
              <a:t>Acquisition Cost</a:t>
            </a:r>
          </a:p>
          <a:p>
            <a:pPr lvl="1"/>
            <a:r>
              <a:rPr lang="en-US" sz="2000" dirty="0"/>
              <a:t>Acquisition Date</a:t>
            </a:r>
          </a:p>
          <a:p>
            <a:pPr lvl="1"/>
            <a:r>
              <a:rPr lang="en-US" sz="2000" dirty="0"/>
              <a:t>Disposal Date</a:t>
            </a:r>
          </a:p>
          <a:p>
            <a:pPr lvl="1"/>
            <a:r>
              <a:rPr lang="en-US" sz="2000" dirty="0"/>
              <a:t>Location</a:t>
            </a:r>
          </a:p>
          <a:p>
            <a:pPr lvl="1"/>
            <a:r>
              <a:rPr lang="en-US" sz="2000" dirty="0"/>
              <a:t>Person responsible</a:t>
            </a:r>
          </a:p>
          <a:p>
            <a:pPr marL="457188" lvl="1" indent="0">
              <a:buNone/>
            </a:pPr>
            <a:endParaRPr lang="en-US" dirty="0"/>
          </a:p>
        </p:txBody>
      </p:sp>
      <p:sp>
        <p:nvSpPr>
          <p:cNvPr id="4" name="Footer Placeholder 3"/>
          <p:cNvSpPr>
            <a:spLocks noGrp="1"/>
          </p:cNvSpPr>
          <p:nvPr>
            <p:ph type="ftr" sz="quarter" idx="3"/>
          </p:nvPr>
        </p:nvSpPr>
        <p:spPr/>
        <p:txBody>
          <a:bodyPr/>
          <a:lstStyle/>
          <a:p>
            <a:pPr algn="ctr"/>
            <a:r>
              <a:rPr lang="en-US" dirty="0"/>
              <a:t>Extension Business Operations</a:t>
            </a:r>
          </a:p>
        </p:txBody>
      </p:sp>
      <p:pic>
        <p:nvPicPr>
          <p:cNvPr id="8" name="Picture 7"/>
          <p:cNvPicPr>
            <a:picLocks noChangeAspect="1"/>
          </p:cNvPicPr>
          <p:nvPr/>
        </p:nvPicPr>
        <p:blipFill>
          <a:blip r:embed="rId2"/>
          <a:stretch>
            <a:fillRect/>
          </a:stretch>
        </p:blipFill>
        <p:spPr>
          <a:xfrm>
            <a:off x="5159753" y="2202511"/>
            <a:ext cx="6547443" cy="3196425"/>
          </a:xfrm>
          <a:prstGeom prst="rect">
            <a:avLst/>
          </a:prstGeom>
        </p:spPr>
      </p:pic>
    </p:spTree>
    <p:extLst>
      <p:ext uri="{BB962C8B-B14F-4D97-AF65-F5344CB8AC3E}">
        <p14:creationId xmlns:p14="http://schemas.microsoft.com/office/powerpoint/2010/main" val="1726870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Disposition</a:t>
            </a:r>
          </a:p>
        </p:txBody>
      </p:sp>
      <p:sp>
        <p:nvSpPr>
          <p:cNvPr id="3" name="Content Placeholder 2"/>
          <p:cNvSpPr>
            <a:spLocks noGrp="1"/>
          </p:cNvSpPr>
          <p:nvPr>
            <p:ph idx="1"/>
          </p:nvPr>
        </p:nvSpPr>
        <p:spPr/>
        <p:txBody>
          <a:bodyPr/>
          <a:lstStyle/>
          <a:p>
            <a:r>
              <a:rPr lang="en-US" dirty="0"/>
              <a:t>University of Kentucky Owned Property:</a:t>
            </a:r>
          </a:p>
          <a:p>
            <a:pPr lvl="1"/>
            <a:r>
              <a:rPr lang="en-US" dirty="0"/>
              <a:t>All equipment or furnishings on the UK inventory and bearing a UK property decal must be returned to UK for disposal. </a:t>
            </a:r>
          </a:p>
          <a:p>
            <a:pPr lvl="1"/>
            <a:r>
              <a:rPr lang="en-US" dirty="0"/>
              <a:t>Contact the EBO for guidance on disposing of UK owned property.</a:t>
            </a:r>
          </a:p>
        </p:txBody>
      </p:sp>
      <p:sp>
        <p:nvSpPr>
          <p:cNvPr id="4" name="Footer Placeholder 3"/>
          <p:cNvSpPr>
            <a:spLocks noGrp="1"/>
          </p:cNvSpPr>
          <p:nvPr>
            <p:ph type="ftr" sz="quarter" idx="3"/>
          </p:nvPr>
        </p:nvSpPr>
        <p:spPr/>
        <p:txBody>
          <a:bodyPr/>
          <a:lstStyle/>
          <a:p>
            <a:pPr algn="ctr"/>
            <a:r>
              <a:rPr lang="en-US"/>
              <a:t>Extension Business Operations</a:t>
            </a:r>
            <a:endParaRPr lang="en-US" dirty="0"/>
          </a:p>
        </p:txBody>
      </p:sp>
    </p:spTree>
    <p:extLst>
      <p:ext uri="{BB962C8B-B14F-4D97-AF65-F5344CB8AC3E}">
        <p14:creationId xmlns:p14="http://schemas.microsoft.com/office/powerpoint/2010/main" val="925782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Disposition</a:t>
            </a:r>
          </a:p>
        </p:txBody>
      </p:sp>
      <p:sp>
        <p:nvSpPr>
          <p:cNvPr id="3" name="Content Placeholder 2"/>
          <p:cNvSpPr>
            <a:spLocks noGrp="1"/>
          </p:cNvSpPr>
          <p:nvPr>
            <p:ph idx="1"/>
          </p:nvPr>
        </p:nvSpPr>
        <p:spPr/>
        <p:txBody>
          <a:bodyPr/>
          <a:lstStyle/>
          <a:p>
            <a:r>
              <a:rPr lang="en-US" dirty="0"/>
              <a:t>County Owned Property:</a:t>
            </a:r>
          </a:p>
          <a:p>
            <a:pPr lvl="1"/>
            <a:r>
              <a:rPr lang="en-US" sz="2700" dirty="0"/>
              <a:t>If an Extension District has been formed, the County Extension District Board has the authority to dispose of property acquired by the board under advisement by the local County Attorney. </a:t>
            </a:r>
          </a:p>
          <a:p>
            <a:pPr lvl="1"/>
            <a:r>
              <a:rPr lang="en-US" sz="2700" dirty="0"/>
              <a:t>Other county-owned property can be disposed of with approval of the appropriating body that acquired the property. </a:t>
            </a:r>
          </a:p>
          <a:p>
            <a:pPr lvl="1"/>
            <a:r>
              <a:rPr lang="en-US" sz="2700" dirty="0"/>
              <a:t>It is recommended that disposals be documented in the minutes of the meeting where the disposal is approved. </a:t>
            </a:r>
          </a:p>
          <a:p>
            <a:pPr lvl="1"/>
            <a:r>
              <a:rPr lang="en-US" sz="2700" dirty="0"/>
              <a:t>Keep all documentation that pertains to the disposal of any property.</a:t>
            </a:r>
          </a:p>
        </p:txBody>
      </p:sp>
      <p:sp>
        <p:nvSpPr>
          <p:cNvPr id="4" name="Footer Placeholder 3"/>
          <p:cNvSpPr>
            <a:spLocks noGrp="1"/>
          </p:cNvSpPr>
          <p:nvPr>
            <p:ph type="ftr" sz="quarter" idx="3"/>
          </p:nvPr>
        </p:nvSpPr>
        <p:spPr/>
        <p:txBody>
          <a:bodyPr/>
          <a:lstStyle/>
          <a:p>
            <a:pPr algn="ctr"/>
            <a:r>
              <a:rPr lang="en-US"/>
              <a:t>Extension Business Operations</a:t>
            </a:r>
            <a:endParaRPr lang="en-US" dirty="0"/>
          </a:p>
        </p:txBody>
      </p:sp>
    </p:spTree>
    <p:extLst>
      <p:ext uri="{BB962C8B-B14F-4D97-AF65-F5344CB8AC3E}">
        <p14:creationId xmlns:p14="http://schemas.microsoft.com/office/powerpoint/2010/main" val="1958245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Disposition</a:t>
            </a:r>
          </a:p>
        </p:txBody>
      </p:sp>
      <p:sp>
        <p:nvSpPr>
          <p:cNvPr id="3" name="Content Placeholder 2"/>
          <p:cNvSpPr>
            <a:spLocks noGrp="1"/>
          </p:cNvSpPr>
          <p:nvPr>
            <p:ph idx="1"/>
          </p:nvPr>
        </p:nvSpPr>
        <p:spPr/>
        <p:txBody>
          <a:bodyPr/>
          <a:lstStyle/>
          <a:p>
            <a:r>
              <a:rPr lang="en-US" dirty="0"/>
              <a:t>Federal Excess Property:</a:t>
            </a:r>
          </a:p>
          <a:p>
            <a:pPr lvl="1"/>
            <a:r>
              <a:rPr lang="en-US" dirty="0"/>
              <a:t>Must be returned to the Federal Surplus Property Office at UK for disposal.</a:t>
            </a:r>
          </a:p>
          <a:p>
            <a:pPr lvl="1"/>
            <a:r>
              <a:rPr lang="en-US" dirty="0"/>
              <a:t>Contact the EBO for guidance on disposing of FEP owned property.</a:t>
            </a:r>
          </a:p>
          <a:p>
            <a:pPr lvl="1"/>
            <a:endParaRPr lang="en-US" sz="2000" dirty="0"/>
          </a:p>
          <a:p>
            <a:pPr marL="457188" lvl="1" indent="0">
              <a:buNone/>
            </a:pPr>
            <a:r>
              <a:rPr lang="en-US" sz="2400" b="1" dirty="0">
                <a:solidFill>
                  <a:srgbClr val="FF0000"/>
                </a:solidFill>
              </a:rPr>
              <a:t>Note: Any lost or stolen equipment must be reported to the appropriate authorities and documented before removal from any inventory list. Stolen equipment should be reported to local law enforcement as appropriate and lost equipment should be reported to the district board.</a:t>
            </a:r>
          </a:p>
          <a:p>
            <a:pPr lvl="1"/>
            <a:endParaRPr lang="en-US" dirty="0"/>
          </a:p>
        </p:txBody>
      </p:sp>
      <p:sp>
        <p:nvSpPr>
          <p:cNvPr id="4" name="Footer Placeholder 3"/>
          <p:cNvSpPr>
            <a:spLocks noGrp="1"/>
          </p:cNvSpPr>
          <p:nvPr>
            <p:ph type="ftr" sz="quarter" idx="3"/>
          </p:nvPr>
        </p:nvSpPr>
        <p:spPr/>
        <p:txBody>
          <a:bodyPr/>
          <a:lstStyle/>
          <a:p>
            <a:pPr algn="ctr"/>
            <a:r>
              <a:rPr lang="en-US"/>
              <a:t>Extension Business Operations</a:t>
            </a:r>
            <a:endParaRPr lang="en-US" dirty="0"/>
          </a:p>
        </p:txBody>
      </p:sp>
    </p:spTree>
    <p:extLst>
      <p:ext uri="{BB962C8B-B14F-4D97-AF65-F5344CB8AC3E}">
        <p14:creationId xmlns:p14="http://schemas.microsoft.com/office/powerpoint/2010/main" val="213624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Footer Placeholder 3"/>
          <p:cNvSpPr>
            <a:spLocks noGrp="1"/>
          </p:cNvSpPr>
          <p:nvPr>
            <p:ph type="ftr" sz="quarter" idx="3"/>
          </p:nvPr>
        </p:nvSpPr>
        <p:spPr/>
        <p:txBody>
          <a:bodyPr/>
          <a:lstStyle/>
          <a:p>
            <a:pPr algn="ctr"/>
            <a:r>
              <a:rPr lang="en-US" dirty="0"/>
              <a:t>Extension Business Operations</a:t>
            </a:r>
          </a:p>
        </p:txBody>
      </p:sp>
      <p:pic>
        <p:nvPicPr>
          <p:cNvPr id="5" name="Content Placeholder 10" descr="File:Blue &lt;strong&gt;question mark&lt;/strong&gt; icon.svg - Wikimedia Commons"/>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68191" y="1181087"/>
            <a:ext cx="4261410" cy="4261410"/>
          </a:xfrm>
        </p:spPr>
      </p:pic>
    </p:spTree>
    <p:extLst>
      <p:ext uri="{BB962C8B-B14F-4D97-AF65-F5344CB8AC3E}">
        <p14:creationId xmlns:p14="http://schemas.microsoft.com/office/powerpoint/2010/main" val="380946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18468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603D42-F34B-4726-9D72-768D7A77B29C}"/>
              </a:ext>
            </a:extLst>
          </p:cNvPr>
          <p:cNvSpPr txBox="1"/>
          <p:nvPr/>
        </p:nvSpPr>
        <p:spPr>
          <a:xfrm>
            <a:off x="-2" y="520366"/>
            <a:ext cx="12146145"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6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p:txBody>
      </p:sp>
      <p:pic>
        <p:nvPicPr>
          <p:cNvPr id="4" name="Picture 3">
            <a:extLst>
              <a:ext uri="{FF2B5EF4-FFF2-40B4-BE49-F238E27FC236}">
                <a16:creationId xmlns:a16="http://schemas.microsoft.com/office/drawing/2014/main" id="{6CCD9BDA-5B14-4561-84D3-7440167A00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6439" y="878880"/>
            <a:ext cx="7513259" cy="1274124"/>
          </a:xfrm>
          <a:prstGeom prst="rect">
            <a:avLst/>
          </a:prstGeom>
        </p:spPr>
      </p:pic>
      <p:sp>
        <p:nvSpPr>
          <p:cNvPr id="5" name="Footer Placeholder 3">
            <a:extLst>
              <a:ext uri="{FF2B5EF4-FFF2-40B4-BE49-F238E27FC236}">
                <a16:creationId xmlns:a16="http://schemas.microsoft.com/office/drawing/2014/main" id="{780DE6E2-9E3E-4136-B117-1EB5B7C92543}"/>
              </a:ext>
            </a:extLst>
          </p:cNvPr>
          <p:cNvSpPr>
            <a:spLocks noGrp="1"/>
          </p:cNvSpPr>
          <p:nvPr>
            <p:ph type="ftr" sz="quarter" idx="3"/>
          </p:nvPr>
        </p:nvSpPr>
        <p:spPr>
          <a:xfrm>
            <a:off x="3067476" y="5282586"/>
            <a:ext cx="6011186" cy="107414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white"/>
                </a:solidFill>
                <a:effectLst/>
                <a:uLnTx/>
                <a:uFillTx/>
                <a:latin typeface="Franklin Gothic Book" panose="020B0503020102020204"/>
                <a:ea typeface="+mn-ea"/>
                <a:cs typeface="+mn-cs"/>
              </a:rPr>
              <a:t>Extension Business Operations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Franklin Gothic Book" panose="020B0503020102020204"/>
                <a:ea typeface="+mn-ea"/>
                <a:cs typeface="+mn-cs"/>
              </a:rPr>
              <a:t>http://cafebusinesscenter.ca.uky.edu</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14632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lstStyle/>
          <a:p>
            <a:r>
              <a:rPr lang="en-US" dirty="0"/>
              <a:t>General Equipment Guidelines</a:t>
            </a:r>
          </a:p>
          <a:p>
            <a:r>
              <a:rPr lang="en-US" dirty="0"/>
              <a:t>Capital Equipment</a:t>
            </a:r>
          </a:p>
          <a:p>
            <a:r>
              <a:rPr lang="en-US" dirty="0"/>
              <a:t>Minor Equipment</a:t>
            </a:r>
          </a:p>
          <a:p>
            <a:r>
              <a:rPr lang="en-US" dirty="0"/>
              <a:t>Annual Inventory Verification</a:t>
            </a:r>
          </a:p>
          <a:p>
            <a:r>
              <a:rPr lang="en-US" dirty="0"/>
              <a:t>Property Disposition</a:t>
            </a:r>
          </a:p>
          <a:p>
            <a:endParaRPr lang="en-US" dirty="0"/>
          </a:p>
        </p:txBody>
      </p:sp>
      <p:sp>
        <p:nvSpPr>
          <p:cNvPr id="4" name="Footer Placeholder 3"/>
          <p:cNvSpPr>
            <a:spLocks noGrp="1"/>
          </p:cNvSpPr>
          <p:nvPr>
            <p:ph type="ftr" sz="quarter" idx="3"/>
          </p:nvPr>
        </p:nvSpPr>
        <p:spPr/>
        <p:txBody>
          <a:bodyPr/>
          <a:lstStyle/>
          <a:p>
            <a:pPr algn="ctr"/>
            <a:r>
              <a:rPr lang="en-US"/>
              <a:t>Extension Business Operations</a:t>
            </a:r>
            <a:endParaRPr lang="en-US" dirty="0"/>
          </a:p>
        </p:txBody>
      </p:sp>
    </p:spTree>
    <p:extLst>
      <p:ext uri="{BB962C8B-B14F-4D97-AF65-F5344CB8AC3E}">
        <p14:creationId xmlns:p14="http://schemas.microsoft.com/office/powerpoint/2010/main" val="62675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Equipment Guidelines</a:t>
            </a:r>
          </a:p>
        </p:txBody>
      </p:sp>
      <p:sp>
        <p:nvSpPr>
          <p:cNvPr id="3" name="Content Placeholder 2"/>
          <p:cNvSpPr>
            <a:spLocks noGrp="1"/>
          </p:cNvSpPr>
          <p:nvPr>
            <p:ph idx="1"/>
          </p:nvPr>
        </p:nvSpPr>
        <p:spPr/>
        <p:txBody>
          <a:bodyPr/>
          <a:lstStyle/>
          <a:p>
            <a:r>
              <a:rPr lang="en-US" dirty="0"/>
              <a:t>Equipment Inventory</a:t>
            </a:r>
          </a:p>
          <a:p>
            <a:pPr lvl="1"/>
            <a:r>
              <a:rPr lang="en-US" dirty="0"/>
              <a:t>UK Property Business Procedures (</a:t>
            </a:r>
            <a:r>
              <a:rPr lang="en-US" sz="2400" dirty="0"/>
              <a:t>BPM E-12</a:t>
            </a:r>
            <a:r>
              <a:rPr lang="en-US" dirty="0"/>
              <a:t>)</a:t>
            </a:r>
          </a:p>
          <a:p>
            <a:pPr lvl="1"/>
            <a:r>
              <a:rPr lang="en-US" dirty="0"/>
              <a:t>Equipment Inventory Policy: </a:t>
            </a:r>
            <a:r>
              <a:rPr lang="en-US" sz="2400" dirty="0">
                <a:hlinkClick r:id="rId2"/>
              </a:rPr>
              <a:t>http://www.uky.edu/ufs/sites/www.uky.edu.ufs/files/bpm/E-12-3.pdf</a:t>
            </a:r>
            <a:endParaRPr lang="en-US" sz="2400" dirty="0"/>
          </a:p>
          <a:p>
            <a:pPr lvl="1"/>
            <a:r>
              <a:rPr lang="en-US" dirty="0"/>
              <a:t>EBO Training: </a:t>
            </a:r>
            <a:r>
              <a:rPr lang="en-US" dirty="0">
                <a:hlinkClick r:id="rId3"/>
              </a:rPr>
              <a:t>http://cafebusinesscenter.ca.uky.edu/equipment</a:t>
            </a:r>
            <a:endParaRPr lang="en-US" dirty="0"/>
          </a:p>
          <a:p>
            <a:pPr marL="457188" lvl="1" indent="0">
              <a:buNone/>
            </a:pPr>
            <a:endParaRPr lang="en-US" dirty="0"/>
          </a:p>
        </p:txBody>
      </p:sp>
      <p:sp>
        <p:nvSpPr>
          <p:cNvPr id="4" name="Footer Placeholder 3"/>
          <p:cNvSpPr>
            <a:spLocks noGrp="1"/>
          </p:cNvSpPr>
          <p:nvPr>
            <p:ph type="ftr" sz="quarter" idx="3"/>
          </p:nvPr>
        </p:nvSpPr>
        <p:spPr/>
        <p:txBody>
          <a:bodyPr/>
          <a:lstStyle/>
          <a:p>
            <a:pPr algn="ctr"/>
            <a:r>
              <a:rPr lang="en-US" dirty="0"/>
              <a:t>Extension Business Operations</a:t>
            </a:r>
          </a:p>
        </p:txBody>
      </p:sp>
    </p:spTree>
    <p:extLst>
      <p:ext uri="{BB962C8B-B14F-4D97-AF65-F5344CB8AC3E}">
        <p14:creationId xmlns:p14="http://schemas.microsoft.com/office/powerpoint/2010/main" val="2111980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Equipment Guidelines</a:t>
            </a:r>
          </a:p>
        </p:txBody>
      </p:sp>
      <p:sp>
        <p:nvSpPr>
          <p:cNvPr id="3" name="Content Placeholder 2"/>
          <p:cNvSpPr>
            <a:spLocks noGrp="1"/>
          </p:cNvSpPr>
          <p:nvPr>
            <p:ph idx="1"/>
          </p:nvPr>
        </p:nvSpPr>
        <p:spPr/>
        <p:txBody>
          <a:bodyPr/>
          <a:lstStyle/>
          <a:p>
            <a:r>
              <a:rPr lang="en-US" dirty="0"/>
              <a:t>Equipment Inventory Requirements</a:t>
            </a:r>
          </a:p>
          <a:p>
            <a:pPr lvl="1"/>
            <a:r>
              <a:rPr lang="en-US" dirty="0"/>
              <a:t>Office must:</a:t>
            </a:r>
          </a:p>
          <a:p>
            <a:pPr lvl="2"/>
            <a:r>
              <a:rPr lang="en-US" dirty="0"/>
              <a:t>Maintain </a:t>
            </a:r>
            <a:r>
              <a:rPr lang="en-US" b="1" u="sng" dirty="0">
                <a:solidFill>
                  <a:srgbClr val="FF0000"/>
                </a:solidFill>
              </a:rPr>
              <a:t>control of all items</a:t>
            </a:r>
            <a:r>
              <a:rPr lang="en-US" dirty="0"/>
              <a:t> of furniture, equipment, vehicles and other moveable property assigned to the area, </a:t>
            </a:r>
            <a:r>
              <a:rPr lang="en-US" b="1" u="sng" dirty="0">
                <a:solidFill>
                  <a:srgbClr val="FF0000"/>
                </a:solidFill>
              </a:rPr>
              <a:t>regardless of cost.</a:t>
            </a:r>
          </a:p>
          <a:p>
            <a:pPr lvl="2"/>
            <a:r>
              <a:rPr lang="en-US" dirty="0"/>
              <a:t>Use the proper general ledger account when purchasing equipment.</a:t>
            </a:r>
          </a:p>
          <a:p>
            <a:pPr lvl="2"/>
            <a:r>
              <a:rPr lang="en-US" dirty="0"/>
              <a:t>Control and record the location of property.</a:t>
            </a:r>
          </a:p>
          <a:p>
            <a:pPr lvl="2"/>
            <a:r>
              <a:rPr lang="en-US" dirty="0"/>
              <a:t>Report transfers of property between units.</a:t>
            </a:r>
          </a:p>
          <a:p>
            <a:pPr lvl="2"/>
            <a:r>
              <a:rPr lang="en-US" dirty="0"/>
              <a:t>Complete the </a:t>
            </a:r>
            <a:r>
              <a:rPr lang="en-US" b="1" u="sng" dirty="0">
                <a:solidFill>
                  <a:srgbClr val="FF0000"/>
                </a:solidFill>
              </a:rPr>
              <a:t>annual physical inventory</a:t>
            </a:r>
            <a:r>
              <a:rPr lang="en-US" dirty="0"/>
              <a:t> of property in the possession of, or under the supervision of, the office by the assigned deadline.</a:t>
            </a:r>
          </a:p>
        </p:txBody>
      </p:sp>
      <p:sp>
        <p:nvSpPr>
          <p:cNvPr id="4" name="Footer Placeholder 3"/>
          <p:cNvSpPr>
            <a:spLocks noGrp="1"/>
          </p:cNvSpPr>
          <p:nvPr>
            <p:ph type="ftr" sz="quarter" idx="3"/>
          </p:nvPr>
        </p:nvSpPr>
        <p:spPr/>
        <p:txBody>
          <a:bodyPr/>
          <a:lstStyle/>
          <a:p>
            <a:pPr algn="ctr"/>
            <a:r>
              <a:rPr lang="en-US" dirty="0"/>
              <a:t>Extension Business Operations</a:t>
            </a:r>
          </a:p>
        </p:txBody>
      </p:sp>
    </p:spTree>
    <p:extLst>
      <p:ext uri="{BB962C8B-B14F-4D97-AF65-F5344CB8AC3E}">
        <p14:creationId xmlns:p14="http://schemas.microsoft.com/office/powerpoint/2010/main" val="2782195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Equipment Guidelines</a:t>
            </a:r>
          </a:p>
        </p:txBody>
      </p:sp>
      <p:sp>
        <p:nvSpPr>
          <p:cNvPr id="3" name="Content Placeholder 2"/>
          <p:cNvSpPr>
            <a:spLocks noGrp="1"/>
          </p:cNvSpPr>
          <p:nvPr>
            <p:ph idx="1"/>
          </p:nvPr>
        </p:nvSpPr>
        <p:spPr/>
        <p:txBody>
          <a:bodyPr/>
          <a:lstStyle/>
          <a:p>
            <a:r>
              <a:rPr lang="en-US" dirty="0"/>
              <a:t>Equipment Inventory Requirements</a:t>
            </a:r>
          </a:p>
          <a:p>
            <a:pPr lvl="1"/>
            <a:r>
              <a:rPr lang="en-US" dirty="0"/>
              <a:t>Office must:</a:t>
            </a:r>
          </a:p>
          <a:p>
            <a:pPr lvl="2"/>
            <a:r>
              <a:rPr lang="en-US" dirty="0"/>
              <a:t>Verify the accuracy of the inventory records for equipment during the annual inventory process and throughout the year.</a:t>
            </a:r>
          </a:p>
          <a:p>
            <a:pPr lvl="2"/>
            <a:r>
              <a:rPr lang="en-US" dirty="0"/>
              <a:t>Report </a:t>
            </a:r>
            <a:r>
              <a:rPr lang="en-US" b="1" u="sng" dirty="0">
                <a:solidFill>
                  <a:srgbClr val="FF0000"/>
                </a:solidFill>
              </a:rPr>
              <a:t>surplus or obsolete property</a:t>
            </a:r>
            <a:r>
              <a:rPr lang="en-US" dirty="0"/>
              <a:t>.</a:t>
            </a:r>
          </a:p>
          <a:p>
            <a:pPr lvl="2"/>
            <a:r>
              <a:rPr lang="en-US" dirty="0"/>
              <a:t>Report </a:t>
            </a:r>
            <a:r>
              <a:rPr lang="en-US" b="1" u="sng" dirty="0">
                <a:solidFill>
                  <a:srgbClr val="FF0000"/>
                </a:solidFill>
              </a:rPr>
              <a:t>lost, stolen, and destroyed</a:t>
            </a:r>
            <a:r>
              <a:rPr lang="en-US" dirty="0"/>
              <a:t> equipment items to Area Extension Director (AED).  AED will communicate with the EBO.</a:t>
            </a:r>
          </a:p>
          <a:p>
            <a:pPr lvl="2"/>
            <a:r>
              <a:rPr lang="en-US" dirty="0"/>
              <a:t>Maintain reasonable precautions in protecting all property (capital and non-capital) </a:t>
            </a:r>
            <a:r>
              <a:rPr lang="en-US" b="1" u="sng" dirty="0">
                <a:solidFill>
                  <a:srgbClr val="FF0000"/>
                </a:solidFill>
              </a:rPr>
              <a:t>regardless of value.</a:t>
            </a:r>
          </a:p>
          <a:p>
            <a:pPr lvl="1"/>
            <a:endParaRPr lang="en-US" dirty="0"/>
          </a:p>
        </p:txBody>
      </p:sp>
      <p:sp>
        <p:nvSpPr>
          <p:cNvPr id="4" name="Footer Placeholder 3"/>
          <p:cNvSpPr>
            <a:spLocks noGrp="1"/>
          </p:cNvSpPr>
          <p:nvPr>
            <p:ph type="ftr" sz="quarter" idx="3"/>
          </p:nvPr>
        </p:nvSpPr>
        <p:spPr/>
        <p:txBody>
          <a:bodyPr/>
          <a:lstStyle/>
          <a:p>
            <a:pPr algn="ctr"/>
            <a:r>
              <a:rPr lang="en-US" dirty="0"/>
              <a:t>Extension Business Operations</a:t>
            </a:r>
          </a:p>
        </p:txBody>
      </p:sp>
    </p:spTree>
    <p:extLst>
      <p:ext uri="{BB962C8B-B14F-4D97-AF65-F5344CB8AC3E}">
        <p14:creationId xmlns:p14="http://schemas.microsoft.com/office/powerpoint/2010/main" val="128067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Equipment Guidelines</a:t>
            </a:r>
          </a:p>
        </p:txBody>
      </p:sp>
      <p:sp>
        <p:nvSpPr>
          <p:cNvPr id="3" name="Content Placeholder 2"/>
          <p:cNvSpPr>
            <a:spLocks noGrp="1"/>
          </p:cNvSpPr>
          <p:nvPr>
            <p:ph idx="1"/>
          </p:nvPr>
        </p:nvSpPr>
        <p:spPr/>
        <p:txBody>
          <a:bodyPr/>
          <a:lstStyle/>
          <a:p>
            <a:r>
              <a:rPr lang="en-US" dirty="0"/>
              <a:t>Equipment Inventory Requirements</a:t>
            </a:r>
          </a:p>
          <a:p>
            <a:pPr lvl="1"/>
            <a:r>
              <a:rPr lang="en-US" dirty="0"/>
              <a:t>Office must:</a:t>
            </a:r>
          </a:p>
          <a:p>
            <a:pPr lvl="2"/>
            <a:r>
              <a:rPr lang="en-US" dirty="0"/>
              <a:t>Ensure any equipment kept offsite for an extended period of time is documented.</a:t>
            </a:r>
          </a:p>
          <a:p>
            <a:pPr lvl="2"/>
            <a:r>
              <a:rPr lang="en-US" dirty="0"/>
              <a:t>Ensure that county owned equipment is </a:t>
            </a:r>
            <a:r>
              <a:rPr lang="en-US" b="1" u="sng" dirty="0">
                <a:solidFill>
                  <a:srgbClr val="FF0000"/>
                </a:solidFill>
              </a:rPr>
              <a:t>not utilized for personal use or financial gain</a:t>
            </a:r>
            <a:r>
              <a:rPr lang="en-US" dirty="0"/>
              <a:t>.</a:t>
            </a:r>
          </a:p>
          <a:p>
            <a:pPr lvl="2"/>
            <a:r>
              <a:rPr lang="en-US" dirty="0"/>
              <a:t>Adhere to university inventory deadlines as appropriate for state owned property or federal excess property.</a:t>
            </a:r>
          </a:p>
          <a:p>
            <a:pPr lvl="1"/>
            <a:endParaRPr lang="en-US" dirty="0"/>
          </a:p>
        </p:txBody>
      </p:sp>
      <p:sp>
        <p:nvSpPr>
          <p:cNvPr id="4" name="Footer Placeholder 3"/>
          <p:cNvSpPr>
            <a:spLocks noGrp="1"/>
          </p:cNvSpPr>
          <p:nvPr>
            <p:ph type="ftr" sz="quarter" idx="3"/>
          </p:nvPr>
        </p:nvSpPr>
        <p:spPr/>
        <p:txBody>
          <a:bodyPr/>
          <a:lstStyle/>
          <a:p>
            <a:pPr algn="ctr"/>
            <a:r>
              <a:rPr lang="en-US" dirty="0"/>
              <a:t>Extension Business Operations</a:t>
            </a:r>
          </a:p>
        </p:txBody>
      </p:sp>
    </p:spTree>
    <p:extLst>
      <p:ext uri="{BB962C8B-B14F-4D97-AF65-F5344CB8AC3E}">
        <p14:creationId xmlns:p14="http://schemas.microsoft.com/office/powerpoint/2010/main" val="90847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Equipment Guidelines</a:t>
            </a:r>
          </a:p>
        </p:txBody>
      </p:sp>
      <p:sp>
        <p:nvSpPr>
          <p:cNvPr id="3" name="Content Placeholder 2"/>
          <p:cNvSpPr>
            <a:spLocks noGrp="1"/>
          </p:cNvSpPr>
          <p:nvPr>
            <p:ph idx="1"/>
          </p:nvPr>
        </p:nvSpPr>
        <p:spPr/>
        <p:txBody>
          <a:bodyPr/>
          <a:lstStyle/>
          <a:p>
            <a:r>
              <a:rPr lang="en-US" dirty="0"/>
              <a:t>County offices should maintain the following lists of inventory.  Each tracked separately and annually verified by fiscal contact.</a:t>
            </a:r>
            <a:endParaRPr lang="en-US" strike="sngStrike" dirty="0"/>
          </a:p>
          <a:p>
            <a:pPr marL="971538" lvl="1" indent="-514350">
              <a:buFont typeface="+mj-lt"/>
              <a:buAutoNum type="arabicPeriod"/>
            </a:pPr>
            <a:r>
              <a:rPr lang="en-US" dirty="0"/>
              <a:t>County owned capital equipment</a:t>
            </a:r>
          </a:p>
          <a:p>
            <a:pPr marL="971538" lvl="1" indent="-514350">
              <a:buFont typeface="+mj-lt"/>
              <a:buAutoNum type="arabicPeriod"/>
            </a:pPr>
            <a:r>
              <a:rPr lang="en-US" dirty="0"/>
              <a:t>County owned minor equipment</a:t>
            </a:r>
          </a:p>
          <a:p>
            <a:pPr marL="971538" lvl="1" indent="-514350">
              <a:buFont typeface="+mj-lt"/>
              <a:buAutoNum type="arabicPeriod"/>
            </a:pPr>
            <a:r>
              <a:rPr lang="en-US" dirty="0"/>
              <a:t>State owned capital equipment (if applicable)</a:t>
            </a:r>
          </a:p>
          <a:p>
            <a:pPr marL="971538" lvl="1" indent="-514350">
              <a:buFont typeface="+mj-lt"/>
              <a:buAutoNum type="arabicPeriod"/>
            </a:pPr>
            <a:r>
              <a:rPr lang="en-US" dirty="0"/>
              <a:t>State owned minor equipment (if applicable)</a:t>
            </a:r>
          </a:p>
          <a:p>
            <a:pPr marL="971538" lvl="1" indent="-514350">
              <a:buFont typeface="+mj-lt"/>
              <a:buAutoNum type="arabicPeriod"/>
            </a:pPr>
            <a:r>
              <a:rPr lang="en-US" dirty="0"/>
              <a:t>Federal excess property (if applicable)</a:t>
            </a:r>
          </a:p>
        </p:txBody>
      </p:sp>
      <p:sp>
        <p:nvSpPr>
          <p:cNvPr id="4" name="Footer Placeholder 3"/>
          <p:cNvSpPr>
            <a:spLocks noGrp="1"/>
          </p:cNvSpPr>
          <p:nvPr>
            <p:ph type="ftr" sz="quarter" idx="3"/>
          </p:nvPr>
        </p:nvSpPr>
        <p:spPr/>
        <p:txBody>
          <a:bodyPr/>
          <a:lstStyle/>
          <a:p>
            <a:pPr algn="ctr"/>
            <a:r>
              <a:rPr lang="en-US" dirty="0"/>
              <a:t>Extension Business Operations</a:t>
            </a:r>
          </a:p>
        </p:txBody>
      </p:sp>
    </p:spTree>
    <p:extLst>
      <p:ext uri="{BB962C8B-B14F-4D97-AF65-F5344CB8AC3E}">
        <p14:creationId xmlns:p14="http://schemas.microsoft.com/office/powerpoint/2010/main" val="250254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Equipment</a:t>
            </a:r>
          </a:p>
        </p:txBody>
      </p:sp>
      <p:sp>
        <p:nvSpPr>
          <p:cNvPr id="3" name="Content Placeholder 2"/>
          <p:cNvSpPr>
            <a:spLocks noGrp="1"/>
          </p:cNvSpPr>
          <p:nvPr>
            <p:ph idx="1"/>
          </p:nvPr>
        </p:nvSpPr>
        <p:spPr/>
        <p:txBody>
          <a:bodyPr/>
          <a:lstStyle/>
          <a:p>
            <a:r>
              <a:rPr lang="en-US" dirty="0"/>
              <a:t>Capital Equipment Definition </a:t>
            </a:r>
            <a:r>
              <a:rPr lang="en-US" sz="1800" dirty="0"/>
              <a:t>(BPM 12-1 Section III)</a:t>
            </a:r>
          </a:p>
          <a:p>
            <a:pPr lvl="1"/>
            <a:r>
              <a:rPr lang="en-US" dirty="0"/>
              <a:t>At UK, this would include:</a:t>
            </a:r>
          </a:p>
          <a:p>
            <a:pPr lvl="2"/>
            <a:r>
              <a:rPr lang="en-US" dirty="0"/>
              <a:t>Items purchased that have a </a:t>
            </a:r>
            <a:r>
              <a:rPr lang="en-US" b="1" u="sng" dirty="0">
                <a:solidFill>
                  <a:srgbClr val="FF0000"/>
                </a:solidFill>
              </a:rPr>
              <a:t>useful life of one year or more</a:t>
            </a:r>
          </a:p>
          <a:p>
            <a:pPr lvl="2"/>
            <a:r>
              <a:rPr lang="en-US" dirty="0"/>
              <a:t>Moveable equipment </a:t>
            </a:r>
            <a:r>
              <a:rPr lang="en-US" b="1" u="sng" dirty="0">
                <a:solidFill>
                  <a:srgbClr val="FF0000"/>
                </a:solidFill>
              </a:rPr>
              <a:t>costing $5,000 or more</a:t>
            </a:r>
          </a:p>
          <a:p>
            <a:pPr lvl="2"/>
            <a:r>
              <a:rPr lang="en-US" dirty="0"/>
              <a:t>Buildings and building improvements </a:t>
            </a:r>
            <a:r>
              <a:rPr lang="en-US" b="1" u="sng" dirty="0">
                <a:solidFill>
                  <a:srgbClr val="FF0000"/>
                </a:solidFill>
              </a:rPr>
              <a:t>costing $100,000 or more</a:t>
            </a:r>
          </a:p>
          <a:p>
            <a:pPr lvl="2"/>
            <a:r>
              <a:rPr lang="en-US" dirty="0"/>
              <a:t>Land at </a:t>
            </a:r>
            <a:r>
              <a:rPr lang="en-US" b="1" u="sng" dirty="0">
                <a:solidFill>
                  <a:srgbClr val="FF0000"/>
                </a:solidFill>
              </a:rPr>
              <a:t>cost or fair market value</a:t>
            </a:r>
            <a:r>
              <a:rPr lang="en-US" dirty="0"/>
              <a:t> if donated</a:t>
            </a:r>
          </a:p>
          <a:p>
            <a:pPr lvl="1"/>
            <a:r>
              <a:rPr lang="en-US" dirty="0"/>
              <a:t>County capitalization thresholds </a:t>
            </a:r>
            <a:r>
              <a:rPr lang="en-US" b="1" u="sng" dirty="0">
                <a:solidFill>
                  <a:srgbClr val="FF0000"/>
                </a:solidFill>
              </a:rPr>
              <a:t>may be more restrictive.</a:t>
            </a:r>
          </a:p>
          <a:p>
            <a:pPr lvl="2"/>
            <a:r>
              <a:rPr lang="en-US" dirty="0"/>
              <a:t>Check with local county officials for county capitalization amounts.</a:t>
            </a:r>
          </a:p>
        </p:txBody>
      </p:sp>
      <p:sp>
        <p:nvSpPr>
          <p:cNvPr id="4" name="Footer Placeholder 3"/>
          <p:cNvSpPr>
            <a:spLocks noGrp="1"/>
          </p:cNvSpPr>
          <p:nvPr>
            <p:ph type="ftr" sz="quarter" idx="3"/>
          </p:nvPr>
        </p:nvSpPr>
        <p:spPr/>
        <p:txBody>
          <a:bodyPr/>
          <a:lstStyle/>
          <a:p>
            <a:pPr algn="ctr"/>
            <a:r>
              <a:rPr lang="en-US" dirty="0"/>
              <a:t>Extension Business Operations</a:t>
            </a:r>
          </a:p>
        </p:txBody>
      </p:sp>
    </p:spTree>
    <p:extLst>
      <p:ext uri="{BB962C8B-B14F-4D97-AF65-F5344CB8AC3E}">
        <p14:creationId xmlns:p14="http://schemas.microsoft.com/office/powerpoint/2010/main" val="166647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Minor Equipment</a:t>
            </a:r>
          </a:p>
        </p:txBody>
      </p:sp>
      <p:sp>
        <p:nvSpPr>
          <p:cNvPr id="3" name="Content Placeholder 2"/>
          <p:cNvSpPr>
            <a:spLocks noGrp="1"/>
          </p:cNvSpPr>
          <p:nvPr>
            <p:ph idx="1"/>
          </p:nvPr>
        </p:nvSpPr>
        <p:spPr/>
        <p:txBody>
          <a:bodyPr/>
          <a:lstStyle/>
          <a:p>
            <a:r>
              <a:rPr lang="en-US" dirty="0"/>
              <a:t>Minor Equipment Definition (recommended)</a:t>
            </a:r>
          </a:p>
          <a:p>
            <a:pPr lvl="1"/>
            <a:r>
              <a:rPr lang="en-US" dirty="0"/>
              <a:t>For county offices, this would include:</a:t>
            </a:r>
          </a:p>
          <a:p>
            <a:pPr lvl="2"/>
            <a:r>
              <a:rPr lang="en-US" dirty="0"/>
              <a:t>Items purchased that are </a:t>
            </a:r>
            <a:r>
              <a:rPr lang="en-US" b="1" u="sng" dirty="0">
                <a:solidFill>
                  <a:srgbClr val="FF0000"/>
                </a:solidFill>
              </a:rPr>
              <a:t>non-expendable &amp; have a useful life of 2 years</a:t>
            </a:r>
          </a:p>
          <a:p>
            <a:pPr lvl="2"/>
            <a:r>
              <a:rPr lang="en-US" dirty="0"/>
              <a:t>Items that retain their identity as a separate and identifiable item</a:t>
            </a:r>
          </a:p>
          <a:p>
            <a:pPr lvl="2"/>
            <a:r>
              <a:rPr lang="en-US" dirty="0"/>
              <a:t>Items </a:t>
            </a:r>
            <a:r>
              <a:rPr lang="en-US" b="1" u="sng" dirty="0">
                <a:solidFill>
                  <a:srgbClr val="FF0000"/>
                </a:solidFill>
              </a:rPr>
              <a:t>costing between $500 and the Capitalization Threshold</a:t>
            </a:r>
          </a:p>
          <a:p>
            <a:pPr lvl="2"/>
            <a:r>
              <a:rPr lang="en-US" dirty="0"/>
              <a:t>Items </a:t>
            </a:r>
            <a:r>
              <a:rPr lang="en-US" b="1" u="sng" dirty="0">
                <a:solidFill>
                  <a:srgbClr val="FF0000"/>
                </a:solidFill>
              </a:rPr>
              <a:t>costing less than $500 that are considered “high risk” and/or “sensitive”</a:t>
            </a:r>
            <a:r>
              <a:rPr lang="en-US" dirty="0"/>
              <a:t> – must be categorized as minor equipment (e.g. computers, tv’s, cameras, tablets, specialty tools, specialty equipment, etc)</a:t>
            </a:r>
          </a:p>
        </p:txBody>
      </p:sp>
      <p:sp>
        <p:nvSpPr>
          <p:cNvPr id="4" name="Footer Placeholder 3"/>
          <p:cNvSpPr>
            <a:spLocks noGrp="1"/>
          </p:cNvSpPr>
          <p:nvPr>
            <p:ph type="ftr" sz="quarter" idx="3"/>
          </p:nvPr>
        </p:nvSpPr>
        <p:spPr/>
        <p:txBody>
          <a:bodyPr/>
          <a:lstStyle/>
          <a:p>
            <a:pPr algn="ctr"/>
            <a:r>
              <a:rPr lang="en-US" dirty="0"/>
              <a:t>Extension Business Operations</a:t>
            </a:r>
          </a:p>
        </p:txBody>
      </p:sp>
    </p:spTree>
    <p:extLst>
      <p:ext uri="{BB962C8B-B14F-4D97-AF65-F5344CB8AC3E}">
        <p14:creationId xmlns:p14="http://schemas.microsoft.com/office/powerpoint/2010/main" val="3495216892"/>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8F2F1B72-029D-5C4D-9E31-190E6D09348D}" vid="{8A3CF8DE-2F49-A54A-A33E-0E3FC5A5A4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4b93f04-904c-4a5d-b93f-6f0582eabea4">
      <UserInfo>
        <DisplayName>Ward, Tina</DisplayName>
        <AccountId>13</AccountId>
        <AccountType/>
      </UserInfo>
    </SharedWithUsers>
    <TaxCatchAll xmlns="24b93f04-904c-4a5d-b93f-6f0582eabea4" xsi:nil="true"/>
    <lcf76f155ced4ddcb4097134ff3c332f xmlns="4fac2468-2733-4a7a-8296-5cf865a9310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06B52A3F1C124CA80F26749386417D" ma:contentTypeVersion="16" ma:contentTypeDescription="Create a new document." ma:contentTypeScope="" ma:versionID="959ae880e83235244750bc114ccabda0">
  <xsd:schema xmlns:xsd="http://www.w3.org/2001/XMLSchema" xmlns:xs="http://www.w3.org/2001/XMLSchema" xmlns:p="http://schemas.microsoft.com/office/2006/metadata/properties" xmlns:ns2="4fac2468-2733-4a7a-8296-5cf865a9310f" xmlns:ns3="24b93f04-904c-4a5d-b93f-6f0582eabea4" targetNamespace="http://schemas.microsoft.com/office/2006/metadata/properties" ma:root="true" ma:fieldsID="4f8784c84a7ccaac30501052d9167c79" ns2:_="" ns3:_="">
    <xsd:import namespace="4fac2468-2733-4a7a-8296-5cf865a9310f"/>
    <xsd:import namespace="24b93f04-904c-4a5d-b93f-6f0582eabea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EventHashCode" minOccurs="0"/>
                <xsd:element ref="ns2:MediaServiceGenerationTime"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c2468-2733-4a7a-8296-5cf865a931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560d88b-9459-45c3-8a30-9c03b99f5b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4b93f04-904c-4a5d-b93f-6f0582eabea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ac4ba58-f583-4049-990b-a9108158c55f}" ma:internalName="TaxCatchAll" ma:showField="CatchAllData" ma:web="24b93f04-904c-4a5d-b93f-6f0582eabe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0DD3CE-6BE2-42D5-BDE4-944B76CD6273}">
  <ds:schemaRefs>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 ds:uri="http://purl.org/dc/terms/"/>
    <ds:schemaRef ds:uri="24b93f04-904c-4a5d-b93f-6f0582eabea4"/>
    <ds:schemaRef ds:uri="http://schemas.openxmlformats.org/package/2006/metadata/core-properties"/>
    <ds:schemaRef ds:uri="4fac2468-2733-4a7a-8296-5cf865a9310f"/>
  </ds:schemaRefs>
</ds:datastoreItem>
</file>

<file path=customXml/itemProps2.xml><?xml version="1.0" encoding="utf-8"?>
<ds:datastoreItem xmlns:ds="http://schemas.openxmlformats.org/officeDocument/2006/customXml" ds:itemID="{443290BF-42C2-41D9-9FB1-6D3547CDA2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ac2468-2733-4a7a-8296-5cf865a9310f"/>
    <ds:schemaRef ds:uri="24b93f04-904c-4a5d-b93f-6f0582eab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019A82-6461-492B-B8EB-34AA7C736D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1267</TotalTime>
  <Words>904</Words>
  <Application>Microsoft Office PowerPoint</Application>
  <PresentationFormat>Widescreen</PresentationFormat>
  <Paragraphs>113</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Franklin Gothic Medium</vt:lpstr>
      <vt:lpstr>Georgia</vt:lpstr>
      <vt:lpstr>Default Theme</vt:lpstr>
      <vt:lpstr>PowerPoint Presentation</vt:lpstr>
      <vt:lpstr>Topics</vt:lpstr>
      <vt:lpstr>General Equipment Guidelines</vt:lpstr>
      <vt:lpstr>General Equipment Guidelines</vt:lpstr>
      <vt:lpstr>General Equipment Guidelines</vt:lpstr>
      <vt:lpstr>General Equipment Guidelines</vt:lpstr>
      <vt:lpstr>General Equipment Guidelines</vt:lpstr>
      <vt:lpstr>Capital Equipment</vt:lpstr>
      <vt:lpstr>Minor Equipment</vt:lpstr>
      <vt:lpstr>Annual Inventory Verification</vt:lpstr>
      <vt:lpstr>Annual Inventory Verification</vt:lpstr>
      <vt:lpstr>Property Disposition</vt:lpstr>
      <vt:lpstr>Property Disposition</vt:lpstr>
      <vt:lpstr>Property Disposition</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Topics</dc:title>
  <dc:creator>Shotwell, Christian</dc:creator>
  <cp:lastModifiedBy>Byrnes, Kathleen R.</cp:lastModifiedBy>
  <cp:revision>162</cp:revision>
  <dcterms:created xsi:type="dcterms:W3CDTF">2018-08-23T12:29:07Z</dcterms:created>
  <dcterms:modified xsi:type="dcterms:W3CDTF">2023-01-05T15:18:00Z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0x010100F306B52A3F1C124CA80F26749386417D</vt:lpwstr>
  </property>
  <property fmtid="{D5CDD505-2E9C-101B-9397-08002B2CF9AE}" pid="3" name="AuthorIds_UIVersion_1536">
    <vt:lpwstr>6</vt:lpwstr>
  </property>
  <property fmtid="{D5CDD505-2E9C-101B-9397-08002B2CF9AE}" pid="4" name="MediaServiceImageTags">
    <vt:lpwstr/>
  </property>
</Properties>
</file>